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7" r:id="rId2"/>
    <p:sldId id="258" r:id="rId3"/>
  </p:sldIdLst>
  <p:sldSz cx="9144000" cy="6858000" type="screen4x3"/>
  <p:notesSz cx="6921500" cy="116014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9" d="100"/>
          <a:sy n="109" d="100"/>
        </p:scale>
        <p:origin x="-172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6F15528-21DE-4FAA-801E-634DDDAF4B2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10/19/2023</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D8BD707-D9CF-40AE-B4C6-C98DA3205C09}" type="datetimeFigureOut">
              <a:rPr lang="en-US" smtClean="0"/>
              <a:pPr/>
              <a:t>10/19/2023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6F15528-21DE-4FAA-801E-634DDDAF4B2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199" y="457200"/>
          <a:ext cx="8305803" cy="6122886"/>
        </p:xfrm>
        <a:graphic>
          <a:graphicData uri="http://schemas.openxmlformats.org/drawingml/2006/table">
            <a:tbl>
              <a:tblPr>
                <a:tableStyleId>{5DA37D80-6434-44D0-A028-1B22A696006F}</a:tableStyleId>
              </a:tblPr>
              <a:tblGrid>
                <a:gridCol w="776244"/>
                <a:gridCol w="776243"/>
                <a:gridCol w="1707735"/>
                <a:gridCol w="1009116"/>
                <a:gridCol w="1397238"/>
                <a:gridCol w="1164365"/>
                <a:gridCol w="1474862"/>
              </a:tblGrid>
              <a:tr h="436414">
                <a:tc gridSpan="7">
                  <a:txBody>
                    <a:bodyPr/>
                    <a:lstStyle/>
                    <a:p>
                      <a:pPr algn="ctr" fontAlgn="ctr"/>
                      <a:r>
                        <a:rPr lang="en-US" sz="1100" b="1" u="none" strike="noStrike" dirty="0"/>
                        <a:t>Demand of funds from NHM under PIP for Telemedicine Project and setting up new Telemedicine Centre at DH </a:t>
                      </a:r>
                      <a:r>
                        <a:rPr lang="en-US" sz="1100" b="1" u="none" strike="noStrike" dirty="0" err="1"/>
                        <a:t>Malerkotla</a:t>
                      </a:r>
                      <a:r>
                        <a:rPr lang="en-US" sz="1100" b="1" u="none" strike="noStrike" dirty="0"/>
                        <a:t>, AIIMs </a:t>
                      </a:r>
                      <a:r>
                        <a:rPr lang="en-US" sz="1100" b="1" u="none" strike="noStrike" dirty="0" err="1"/>
                        <a:t>Bathinda</a:t>
                      </a:r>
                      <a:r>
                        <a:rPr lang="en-US" sz="1100" b="1" u="none" strike="noStrike" dirty="0"/>
                        <a:t> and Punjab Institute of Liver </a:t>
                      </a:r>
                      <a:r>
                        <a:rPr lang="en-US" sz="1100" b="1" u="none" strike="noStrike" dirty="0" err="1"/>
                        <a:t>Bilinary</a:t>
                      </a:r>
                      <a:r>
                        <a:rPr lang="en-US" sz="1100" b="1" u="none" strike="noStrike" dirty="0"/>
                        <a:t> Sciences.</a:t>
                      </a:r>
                      <a:endParaRPr lang="en-US" sz="1100" b="1" i="0" u="none" strike="noStrike" dirty="0">
                        <a:solidFill>
                          <a:srgbClr val="000000"/>
                        </a:solidFill>
                        <a:latin typeface="Calibri"/>
                      </a:endParaRPr>
                    </a:p>
                  </a:txBody>
                  <a:tcPr marL="6798" marR="6798" marT="6798"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1181">
                <a:tc>
                  <a:txBody>
                    <a:bodyPr/>
                    <a:lstStyle/>
                    <a:p>
                      <a:pPr algn="l" fontAlgn="t"/>
                      <a:r>
                        <a:rPr lang="en-US" sz="1100" b="1" u="none" strike="noStrike"/>
                        <a:t>SN</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FY</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dirty="0"/>
                        <a:t>Activity approved in PIP </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dirty="0"/>
                        <a:t>Tentative cost  (Per Centre)</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dirty="0"/>
                        <a:t>Quantity</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dirty="0"/>
                        <a:t>Total </a:t>
                      </a:r>
                      <a:r>
                        <a:rPr lang="en-US" sz="1100" b="1" u="none" strike="noStrike" dirty="0" smtClean="0"/>
                        <a:t>Cost</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dirty="0"/>
                        <a:t>Remarks (If any)</a:t>
                      </a:r>
                      <a:endParaRPr lang="en-US" sz="1100" b="1" i="0" u="none" strike="noStrike" dirty="0">
                        <a:solidFill>
                          <a:srgbClr val="000000"/>
                        </a:solidFill>
                        <a:latin typeface="Calibri"/>
                      </a:endParaRPr>
                    </a:p>
                  </a:txBody>
                  <a:tcPr marL="6798" marR="6798" marT="6798" marB="0"/>
                </a:tc>
              </a:tr>
              <a:tr h="202044">
                <a:tc gridSpan="7">
                  <a:txBody>
                    <a:bodyPr/>
                    <a:lstStyle/>
                    <a:p>
                      <a:pPr algn="l" fontAlgn="t"/>
                      <a:r>
                        <a:rPr lang="en-US" sz="1600" b="1" u="none" strike="noStrike" dirty="0" err="1"/>
                        <a:t>Capex</a:t>
                      </a:r>
                      <a:endParaRPr lang="en-US" sz="1600" b="1" i="0" u="none" strike="noStrike" dirty="0">
                        <a:solidFill>
                          <a:srgbClr val="000000"/>
                        </a:solidFill>
                        <a:latin typeface="Calibri"/>
                      </a:endParaRPr>
                    </a:p>
                  </a:txBody>
                  <a:tcPr marL="6798" marR="6798" marT="6798"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75583">
                <a:tc rowSpan="2">
                  <a:txBody>
                    <a:bodyPr/>
                    <a:lstStyle/>
                    <a:p>
                      <a:pPr algn="ctr" fontAlgn="t"/>
                      <a:r>
                        <a:rPr lang="en-US" sz="1100" b="1" u="none" strike="noStrike" dirty="0"/>
                        <a:t>1</a:t>
                      </a:r>
                      <a:endParaRPr lang="en-US" sz="1100" b="1" i="0" u="none" strike="noStrike" dirty="0">
                        <a:solidFill>
                          <a:srgbClr val="000000"/>
                        </a:solidFill>
                        <a:latin typeface="Calibri"/>
                      </a:endParaRPr>
                    </a:p>
                  </a:txBody>
                  <a:tcPr marL="6798" marR="6798" marT="6798" marB="0"/>
                </a:tc>
                <a:tc rowSpan="2">
                  <a:txBody>
                    <a:bodyPr/>
                    <a:lstStyle/>
                    <a:p>
                      <a:pPr algn="l" fontAlgn="t"/>
                      <a:r>
                        <a:rPr lang="en-US" sz="1100" b="1" u="none" strike="noStrike" dirty="0" smtClean="0"/>
                        <a:t>2024-25</a:t>
                      </a:r>
                      <a:endParaRPr lang="en-US" sz="1100" b="1" i="0" u="none" strike="noStrike" dirty="0">
                        <a:solidFill>
                          <a:srgbClr val="000000"/>
                        </a:solidFill>
                        <a:latin typeface="Calibri"/>
                      </a:endParaRPr>
                    </a:p>
                  </a:txBody>
                  <a:tcPr marL="6798" marR="6798" marT="6798" marB="0"/>
                </a:tc>
                <a:tc>
                  <a:txBody>
                    <a:bodyPr/>
                    <a:lstStyle/>
                    <a:p>
                      <a:pPr marL="228600" indent="-228600" algn="l" fontAlgn="t">
                        <a:buAutoNum type="arabicPeriod"/>
                      </a:pPr>
                      <a:r>
                        <a:rPr lang="en-US" sz="1100" b="1" u="none" strike="noStrike" dirty="0" smtClean="0"/>
                        <a:t>All </a:t>
                      </a:r>
                      <a:r>
                        <a:rPr lang="en-US" sz="1100" b="1" u="none" strike="noStrike" dirty="0"/>
                        <a:t>in one PC with UPS and Printer- 1                            </a:t>
                      </a:r>
                      <a:endParaRPr lang="en-US" sz="1100" b="1" u="none" strike="noStrike" dirty="0" smtClean="0"/>
                    </a:p>
                    <a:p>
                      <a:pPr marL="228600" indent="-228600" algn="l" fontAlgn="t">
                        <a:buAutoNum type="arabicPeriod"/>
                      </a:pPr>
                      <a:r>
                        <a:rPr lang="en-US" sz="1100" b="1" u="none" strike="noStrike" dirty="0" smtClean="0"/>
                        <a:t>Headphones  </a:t>
                      </a:r>
                      <a:endParaRPr lang="en-US" sz="1100" b="1" u="none" strike="noStrike" dirty="0" smtClean="0"/>
                    </a:p>
                    <a:p>
                      <a:pPr marL="228600" indent="-228600" algn="l" fontAlgn="t">
                        <a:buNone/>
                      </a:pPr>
                      <a:r>
                        <a:rPr lang="en-US" sz="1100" b="1" u="none" strike="noStrike" dirty="0" smtClean="0"/>
                        <a:t>  </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a:t>Rs. 85,000           Rs. 5,000</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dirty="0"/>
                        <a:t>85000 </a:t>
                      </a:r>
                      <a:r>
                        <a:rPr lang="en-US" sz="1100" b="1" u="none" strike="noStrike" dirty="0" smtClean="0"/>
                        <a:t>*40 </a:t>
                      </a:r>
                      <a:r>
                        <a:rPr lang="en-US" sz="1100" b="1" u="none" strike="noStrike" dirty="0"/>
                        <a:t>= </a:t>
                      </a:r>
                      <a:r>
                        <a:rPr lang="en-US" sz="1100" b="1" u="none" strike="noStrike" dirty="0" smtClean="0"/>
                        <a:t>3400000      </a:t>
                      </a:r>
                    </a:p>
                    <a:p>
                      <a:pPr algn="l" fontAlgn="t"/>
                      <a:r>
                        <a:rPr lang="en-US" sz="1100" b="1" u="none" strike="noStrike" dirty="0" smtClean="0"/>
                        <a:t>5000</a:t>
                      </a:r>
                      <a:r>
                        <a:rPr lang="en-US" sz="1100" b="1" u="none" strike="noStrike" dirty="0"/>
                        <a:t>* 40 = 200000</a:t>
                      </a:r>
                      <a:endParaRPr lang="en-US" sz="1100" b="1" i="0" u="none" strike="noStrike" dirty="0">
                        <a:solidFill>
                          <a:srgbClr val="000000"/>
                        </a:solidFill>
                        <a:latin typeface="Calibri"/>
                      </a:endParaRPr>
                    </a:p>
                  </a:txBody>
                  <a:tcPr marL="6798" marR="6798" marT="6798" marB="0"/>
                </a:tc>
                <a:tc rowSpan="2">
                  <a:txBody>
                    <a:bodyPr/>
                    <a:lstStyle/>
                    <a:p>
                      <a:pPr algn="ctr" fontAlgn="t"/>
                      <a:r>
                        <a:rPr lang="en-US" sz="1100" b="1" u="none" strike="noStrike" dirty="0"/>
                        <a:t>Rs. </a:t>
                      </a:r>
                      <a:r>
                        <a:rPr lang="en-US" sz="1100" b="1" u="none" strike="noStrike" dirty="0" smtClean="0"/>
                        <a:t>42,00,000 </a:t>
                      </a:r>
                      <a:endParaRPr lang="en-US" sz="1100" b="1" i="0" u="none" strike="noStrike" dirty="0">
                        <a:solidFill>
                          <a:srgbClr val="000000"/>
                        </a:solidFill>
                        <a:latin typeface="Calibri"/>
                      </a:endParaRPr>
                    </a:p>
                  </a:txBody>
                  <a:tcPr marL="6798" marR="6798" marT="6798" marB="0"/>
                </a:tc>
                <a:tc rowSpan="2">
                  <a:txBody>
                    <a:bodyPr/>
                    <a:lstStyle/>
                    <a:p>
                      <a:pPr algn="l" fontAlgn="t"/>
                      <a:r>
                        <a:rPr lang="en-US" sz="1100" b="1" u="none" strike="noStrike" dirty="0"/>
                        <a:t>For 4 new </a:t>
                      </a:r>
                      <a:r>
                        <a:rPr lang="en-US" sz="1100" b="1" u="none" strike="noStrike" dirty="0" err="1"/>
                        <a:t>centres</a:t>
                      </a:r>
                      <a:r>
                        <a:rPr lang="en-US" sz="1100" b="1" u="none" strike="noStrike" dirty="0"/>
                        <a:t> i.e.        AIIMS </a:t>
                      </a:r>
                      <a:r>
                        <a:rPr lang="en-US" sz="1100" b="1" u="none" strike="noStrike" dirty="0" err="1"/>
                        <a:t>Bathinda</a:t>
                      </a:r>
                      <a:r>
                        <a:rPr lang="en-US" sz="1100" b="1" u="none" strike="noStrike" dirty="0"/>
                        <a:t> (5),  AIMS </a:t>
                      </a:r>
                      <a:r>
                        <a:rPr lang="en-US" sz="1100" b="1" u="none" strike="noStrike" dirty="0" err="1"/>
                        <a:t>Mohali</a:t>
                      </a:r>
                      <a:r>
                        <a:rPr lang="en-US" sz="1100" b="1" u="none" strike="noStrike" dirty="0"/>
                        <a:t> (3), DH </a:t>
                      </a:r>
                      <a:r>
                        <a:rPr lang="en-US" sz="1100" b="1" u="none" strike="noStrike" dirty="0" err="1"/>
                        <a:t>MalerKotla</a:t>
                      </a:r>
                      <a:r>
                        <a:rPr lang="en-US" sz="1100" b="1" u="none" strike="noStrike" dirty="0"/>
                        <a:t> (1) and Punjab Institute of Liver </a:t>
                      </a:r>
                      <a:r>
                        <a:rPr lang="en-US" sz="1100" b="1" u="none" strike="noStrike" dirty="0" err="1"/>
                        <a:t>Biliary</a:t>
                      </a:r>
                      <a:r>
                        <a:rPr lang="en-US" sz="1100" b="1" u="none" strike="noStrike" dirty="0"/>
                        <a:t> Sciences(1),  40 Headphones (30 for existing and 10 for new centers )</a:t>
                      </a:r>
                      <a:endParaRPr lang="en-US" sz="1100" b="1" i="0" u="none" strike="noStrike" dirty="0">
                        <a:solidFill>
                          <a:srgbClr val="000000"/>
                        </a:solidFill>
                        <a:latin typeface="Calibri"/>
                      </a:endParaRPr>
                    </a:p>
                  </a:txBody>
                  <a:tcPr marL="6798" marR="6798" marT="6798" marB="0"/>
                </a:tc>
              </a:tr>
              <a:tr h="856706">
                <a:tc vMerge="1">
                  <a:txBody>
                    <a:bodyPr/>
                    <a:lstStyle/>
                    <a:p>
                      <a:endParaRPr lang="en-US"/>
                    </a:p>
                  </a:txBody>
                  <a:tcPr/>
                </a:tc>
                <a:tc vMerge="1">
                  <a:txBody>
                    <a:bodyPr/>
                    <a:lstStyle/>
                    <a:p>
                      <a:endParaRPr lang="en-US"/>
                    </a:p>
                  </a:txBody>
                  <a:tcPr/>
                </a:tc>
                <a:tc>
                  <a:txBody>
                    <a:bodyPr/>
                    <a:lstStyle/>
                    <a:p>
                      <a:pPr algn="l" fontAlgn="t"/>
                      <a:r>
                        <a:rPr lang="en-US" sz="1100" b="1" u="none" strike="noStrike"/>
                        <a:t>2. Furniture: -              </a:t>
                      </a:r>
                      <a:br>
                        <a:rPr lang="en-US" sz="1100" b="1" u="none" strike="noStrike"/>
                      </a:br>
                      <a:r>
                        <a:rPr lang="en-US" sz="1100" b="1" u="none" strike="noStrike"/>
                        <a:t>i. Computer Table- 1 </a:t>
                      </a:r>
                      <a:br>
                        <a:rPr lang="en-US" sz="1100" b="1" u="none" strike="noStrike"/>
                      </a:br>
                      <a:r>
                        <a:rPr lang="en-US" sz="1100" b="1" u="none" strike="noStrike"/>
                        <a:t>ii. Computer Chair- 1</a:t>
                      </a:r>
                      <a:br>
                        <a:rPr lang="en-US" sz="1100" b="1" u="none" strike="noStrike"/>
                      </a:br>
                      <a:r>
                        <a:rPr lang="en-US" sz="1100" b="1" u="none" strike="noStrike"/>
                        <a:t>iii. Visitor Chair-4 </a:t>
                      </a:r>
                      <a:br>
                        <a:rPr lang="en-US" sz="1100" b="1" u="none" strike="noStrike"/>
                      </a:b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Rs. 60,000</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60000 *10 = 600000</a:t>
                      </a:r>
                      <a:endParaRPr lang="en-US" sz="1100" b="1" i="0" u="none" strike="noStrike">
                        <a:solidFill>
                          <a:srgbClr val="000000"/>
                        </a:solidFill>
                        <a:latin typeface="Calibri"/>
                      </a:endParaRPr>
                    </a:p>
                  </a:txBody>
                  <a:tcPr marL="6798" marR="6798" marT="6798" marB="0"/>
                </a:tc>
                <a:tc vMerge="1">
                  <a:txBody>
                    <a:bodyPr/>
                    <a:lstStyle/>
                    <a:p>
                      <a:endParaRPr lang="en-US"/>
                    </a:p>
                  </a:txBody>
                  <a:tcPr/>
                </a:tc>
                <a:tc vMerge="1">
                  <a:txBody>
                    <a:bodyPr/>
                    <a:lstStyle/>
                    <a:p>
                      <a:endParaRPr lang="en-US"/>
                    </a:p>
                  </a:txBody>
                  <a:tcPr/>
                </a:tc>
              </a:tr>
              <a:tr h="228600">
                <a:tc gridSpan="4">
                  <a:txBody>
                    <a:bodyPr/>
                    <a:lstStyle/>
                    <a:p>
                      <a:pPr algn="ctr" fontAlgn="t"/>
                      <a:r>
                        <a:rPr lang="en-US" sz="1100" b="1" u="none" strike="noStrike"/>
                        <a:t>Total  Capex</a:t>
                      </a:r>
                      <a:endParaRPr lang="en-US" sz="1100" b="1" i="0" u="none" strike="noStrike">
                        <a:solidFill>
                          <a:srgbClr val="000000"/>
                        </a:solidFill>
                        <a:latin typeface="Calibri"/>
                      </a:endParaRPr>
                    </a:p>
                  </a:txBody>
                  <a:tcPr marL="6798" marR="6798" marT="6798"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t"/>
                      <a:r>
                        <a:rPr lang="en-US" sz="1100" b="1" u="none" strike="noStrike"/>
                        <a:t> </a:t>
                      </a:r>
                      <a:endParaRPr lang="en-US" sz="1100" b="1" i="0" u="none" strike="noStrike">
                        <a:solidFill>
                          <a:srgbClr val="000000"/>
                        </a:solidFill>
                        <a:latin typeface="Calibri"/>
                      </a:endParaRPr>
                    </a:p>
                  </a:txBody>
                  <a:tcPr marL="6798" marR="6798" marT="6798" marB="0"/>
                </a:tc>
                <a:tc>
                  <a:txBody>
                    <a:bodyPr/>
                    <a:lstStyle/>
                    <a:p>
                      <a:pPr algn="ctr" fontAlgn="t"/>
                      <a:r>
                        <a:rPr lang="en-US" sz="1100" b="1" u="none" strike="noStrike" dirty="0" smtClean="0"/>
                        <a:t>Rs.42 Lac</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a:t> </a:t>
                      </a:r>
                      <a:endParaRPr lang="en-US" sz="1100" b="1" i="0" u="none" strike="noStrike">
                        <a:solidFill>
                          <a:srgbClr val="000000"/>
                        </a:solidFill>
                        <a:latin typeface="Calibri"/>
                      </a:endParaRPr>
                    </a:p>
                  </a:txBody>
                  <a:tcPr marL="6798" marR="6798" marT="6798" marB="0"/>
                </a:tc>
              </a:tr>
              <a:tr h="838200">
                <a:tc gridSpan="7">
                  <a:txBody>
                    <a:bodyPr/>
                    <a:lstStyle/>
                    <a:p>
                      <a:pPr algn="l" fontAlgn="t">
                        <a:lnSpc>
                          <a:spcPct val="150000"/>
                        </a:lnSpc>
                        <a:buFont typeface="Arial" pitchFamily="34" charset="0"/>
                        <a:buNone/>
                      </a:pPr>
                      <a:r>
                        <a:rPr lang="en-US" sz="1100" b="1" u="none" strike="noStrike" dirty="0"/>
                        <a:t>Note:-  </a:t>
                      </a:r>
                      <a:r>
                        <a:rPr lang="en-US" sz="1100" b="1" u="none" strike="noStrike" dirty="0" smtClean="0"/>
                        <a:t>a. 2 </a:t>
                      </a:r>
                      <a:r>
                        <a:rPr lang="en-US" sz="1100" b="1" u="none" strike="noStrike" dirty="0"/>
                        <a:t>soundproof rooms to be </a:t>
                      </a:r>
                      <a:r>
                        <a:rPr lang="en-US" sz="1100" b="1" u="none" strike="noStrike" dirty="0" smtClean="0"/>
                        <a:t>established  </a:t>
                      </a:r>
                      <a:r>
                        <a:rPr lang="en-US" sz="1100" b="1" u="none" strike="noStrike" dirty="0"/>
                        <a:t>having </a:t>
                      </a:r>
                      <a:r>
                        <a:rPr lang="en-US" sz="1100" b="1" u="none" strike="noStrike" dirty="0" smtClean="0"/>
                        <a:t>dimensions </a:t>
                      </a:r>
                      <a:r>
                        <a:rPr lang="en-US" sz="1100" b="1" u="none" strike="noStrike" dirty="0"/>
                        <a:t>of 10 x 15 approx. at two existing DH as pilot project. The tentative cost of above is Rs. 8,00,000/- each. </a:t>
                      </a:r>
                      <a:endParaRPr lang="en-US" sz="1100" b="1" u="none" strike="noStrike" dirty="0" smtClean="0"/>
                    </a:p>
                    <a:p>
                      <a:pPr algn="l" fontAlgn="t">
                        <a:lnSpc>
                          <a:spcPct val="150000"/>
                        </a:lnSpc>
                      </a:pPr>
                      <a:r>
                        <a:rPr lang="en-IN" sz="1100" b="1" i="0" u="none" strike="noStrike" dirty="0" smtClean="0">
                          <a:solidFill>
                            <a:srgbClr val="000000"/>
                          </a:solidFill>
                          <a:latin typeface="Calibri"/>
                        </a:rPr>
                        <a:t>b. </a:t>
                      </a:r>
                      <a:r>
                        <a:rPr kumimoji="0" lang="en-US" sz="1100" b="1" u="none" strike="noStrike" kern="1200" dirty="0" smtClean="0">
                          <a:solidFill>
                            <a:schemeClr val="tx1"/>
                          </a:solidFill>
                          <a:latin typeface="+mn-lt"/>
                          <a:ea typeface="+mn-ea"/>
                          <a:cs typeface="+mn-cs"/>
                        </a:rPr>
                        <a:t>Telemedicine was started in 2011  at District Hospitals.  The hardware  provided has run its life and need replacement so it is proposed that 30 new All in one PC, Printer and UPS may be provided at these already existing Telemedicine node </a:t>
                      </a:r>
                      <a:endParaRPr kumimoji="0" lang="en-US" sz="1100" b="1" u="none" strike="noStrike" kern="1200" dirty="0">
                        <a:solidFill>
                          <a:schemeClr val="tx1"/>
                        </a:solidFill>
                        <a:latin typeface="+mn-lt"/>
                        <a:ea typeface="+mn-ea"/>
                        <a:cs typeface="+mn-cs"/>
                      </a:endParaRPr>
                    </a:p>
                  </a:txBody>
                  <a:tcPr marL="6798" marR="6798" marT="6798"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4780">
                <a:tc gridSpan="7">
                  <a:txBody>
                    <a:bodyPr/>
                    <a:lstStyle/>
                    <a:p>
                      <a:pPr algn="l" fontAlgn="t"/>
                      <a:r>
                        <a:rPr lang="en-US" sz="1600" b="1" u="none" strike="noStrike" dirty="0" err="1"/>
                        <a:t>Opex</a:t>
                      </a:r>
                      <a:endParaRPr lang="en-US" sz="1600" b="1" i="0" u="none" strike="noStrike" dirty="0">
                        <a:solidFill>
                          <a:srgbClr val="000000"/>
                        </a:solidFill>
                        <a:latin typeface="Calibri"/>
                      </a:endParaRPr>
                    </a:p>
                  </a:txBody>
                  <a:tcPr marL="6798" marR="6798" marT="6798"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1181">
                <a:tc>
                  <a:txBody>
                    <a:bodyPr/>
                    <a:lstStyle/>
                    <a:p>
                      <a:pPr algn="l" fontAlgn="t"/>
                      <a:r>
                        <a:rPr lang="en-US" sz="1100" b="1" u="none" strike="noStrike"/>
                        <a:t>SN</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FY</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Activity approved in PIP </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Cost (monthly per centre)</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Quantity</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Yearly</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Remarks (If any)</a:t>
                      </a:r>
                      <a:endParaRPr lang="en-US" sz="1100" b="1" i="0" u="none" strike="noStrike">
                        <a:solidFill>
                          <a:srgbClr val="000000"/>
                        </a:solidFill>
                        <a:latin typeface="Calibri"/>
                      </a:endParaRPr>
                    </a:p>
                  </a:txBody>
                  <a:tcPr marL="6798" marR="6798" marT="6798" marB="0"/>
                </a:tc>
              </a:tr>
              <a:tr h="508382">
                <a:tc rowSpan="2">
                  <a:txBody>
                    <a:bodyPr/>
                    <a:lstStyle/>
                    <a:p>
                      <a:pPr algn="ctr" fontAlgn="t"/>
                      <a:r>
                        <a:rPr lang="en-US" sz="1100" b="1" u="none" strike="noStrike"/>
                        <a:t>2</a:t>
                      </a:r>
                      <a:endParaRPr lang="en-US" sz="1100" b="1" i="0" u="none" strike="noStrike">
                        <a:solidFill>
                          <a:srgbClr val="000000"/>
                        </a:solidFill>
                        <a:latin typeface="Calibri"/>
                      </a:endParaRPr>
                    </a:p>
                  </a:txBody>
                  <a:tcPr marL="6798" marR="6798" marT="6798" marB="0"/>
                </a:tc>
                <a:tc rowSpan="2">
                  <a:txBody>
                    <a:bodyPr/>
                    <a:lstStyle/>
                    <a:p>
                      <a:pPr algn="l" fontAlgn="t"/>
                      <a:r>
                        <a:rPr lang="en-US" sz="1100" b="1" u="none" strike="noStrike" dirty="0" smtClean="0"/>
                        <a:t>2024-25</a:t>
                      </a:r>
                      <a:endParaRPr lang="en-US" sz="1100" b="1" i="0" u="none" strike="noStrike" dirty="0">
                        <a:solidFill>
                          <a:srgbClr val="000000"/>
                        </a:solidFill>
                        <a:latin typeface="Calibri"/>
                      </a:endParaRPr>
                    </a:p>
                  </a:txBody>
                  <a:tcPr marL="6798" marR="6798" marT="6798" marB="0"/>
                </a:tc>
                <a:tc>
                  <a:txBody>
                    <a:bodyPr/>
                    <a:lstStyle/>
                    <a:p>
                      <a:pPr algn="l" fontAlgn="t"/>
                      <a:r>
                        <a:rPr lang="en-US" sz="1100" b="1" u="none" strike="noStrike"/>
                        <a:t>Internet Connectivity at DH</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Rs. 1000</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1000*34= 34000</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dirty="0"/>
                        <a:t>34000*12= </a:t>
                      </a:r>
                      <a:r>
                        <a:rPr lang="en-US" sz="1100" b="1" u="none" strike="noStrike" dirty="0" smtClean="0"/>
                        <a:t>4,08,000</a:t>
                      </a:r>
                      <a:endParaRPr lang="en-US" sz="1100" b="1" i="0" u="none" strike="noStrike" dirty="0">
                        <a:solidFill>
                          <a:srgbClr val="000000"/>
                        </a:solidFill>
                        <a:latin typeface="Calibri"/>
                      </a:endParaRPr>
                    </a:p>
                  </a:txBody>
                  <a:tcPr marL="6798" marR="6798" marT="6798" marB="0"/>
                </a:tc>
                <a:tc rowSpan="2">
                  <a:txBody>
                    <a:bodyPr/>
                    <a:lstStyle/>
                    <a:p>
                      <a:pPr algn="l" fontAlgn="t"/>
                      <a:r>
                        <a:rPr lang="en-US" sz="1100" b="1" u="none" strike="noStrike" dirty="0"/>
                        <a:t>For existing 30 and 4 new </a:t>
                      </a:r>
                      <a:r>
                        <a:rPr lang="en-US" sz="1100" b="1" u="none" strike="noStrike" dirty="0" err="1"/>
                        <a:t>centres</a:t>
                      </a:r>
                      <a:r>
                        <a:rPr lang="en-US" sz="1100" b="1" u="none" strike="noStrike" dirty="0"/>
                        <a:t> i.e. DH </a:t>
                      </a:r>
                      <a:r>
                        <a:rPr lang="en-US" sz="1100" b="1" u="none" strike="noStrike" dirty="0" err="1"/>
                        <a:t>Malekotla</a:t>
                      </a:r>
                      <a:r>
                        <a:rPr lang="en-US" sz="1100" b="1" u="none" strike="noStrike" dirty="0"/>
                        <a:t>, AIIMS </a:t>
                      </a:r>
                      <a:r>
                        <a:rPr lang="en-US" sz="1100" b="1" u="none" strike="noStrike" dirty="0" err="1"/>
                        <a:t>Bathinda</a:t>
                      </a:r>
                      <a:r>
                        <a:rPr lang="en-US" sz="1100" b="1" u="none" strike="noStrike" dirty="0"/>
                        <a:t>, AIMS </a:t>
                      </a:r>
                      <a:r>
                        <a:rPr lang="en-US" sz="1100" b="1" u="none" strike="noStrike" dirty="0" err="1"/>
                        <a:t>Mohali</a:t>
                      </a:r>
                      <a:r>
                        <a:rPr lang="en-US" sz="1100" b="1" u="none" strike="noStrike" dirty="0"/>
                        <a:t> and Punjab Institute of Liver </a:t>
                      </a:r>
                      <a:r>
                        <a:rPr lang="en-US" sz="1100" b="1" u="none" strike="noStrike" dirty="0" err="1"/>
                        <a:t>Biliary</a:t>
                      </a:r>
                      <a:endParaRPr lang="en-US" sz="1100" b="1" i="0" u="none" strike="noStrike" dirty="0">
                        <a:solidFill>
                          <a:srgbClr val="000000"/>
                        </a:solidFill>
                        <a:latin typeface="Calibri"/>
                      </a:endParaRPr>
                    </a:p>
                  </a:txBody>
                  <a:tcPr marL="6798" marR="6798" marT="6798" marB="0"/>
                </a:tc>
              </a:tr>
              <a:tr h="632928">
                <a:tc vMerge="1">
                  <a:txBody>
                    <a:bodyPr/>
                    <a:lstStyle/>
                    <a:p>
                      <a:endParaRPr lang="en-US"/>
                    </a:p>
                  </a:txBody>
                  <a:tcPr/>
                </a:tc>
                <a:tc vMerge="1">
                  <a:txBody>
                    <a:bodyPr/>
                    <a:lstStyle/>
                    <a:p>
                      <a:endParaRPr lang="en-US"/>
                    </a:p>
                  </a:txBody>
                  <a:tcPr/>
                </a:tc>
                <a:tc>
                  <a:txBody>
                    <a:bodyPr/>
                    <a:lstStyle/>
                    <a:p>
                      <a:pPr algn="l" fontAlgn="t"/>
                      <a:r>
                        <a:rPr lang="en-US" sz="1100" b="1" u="none" strike="noStrike"/>
                        <a:t>Remuneration to be paid to TM Excutive(1) @17000 p.m.</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Rs 17000</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a:t>17000*34= 510000</a:t>
                      </a:r>
                      <a:endParaRPr lang="en-US" sz="1100" b="1" i="0" u="none" strike="noStrike">
                        <a:solidFill>
                          <a:srgbClr val="000000"/>
                        </a:solidFill>
                        <a:latin typeface="Calibri"/>
                      </a:endParaRPr>
                    </a:p>
                  </a:txBody>
                  <a:tcPr marL="6798" marR="6798" marT="6798" marB="0"/>
                </a:tc>
                <a:tc>
                  <a:txBody>
                    <a:bodyPr/>
                    <a:lstStyle/>
                    <a:p>
                      <a:pPr algn="l" fontAlgn="t"/>
                      <a:r>
                        <a:rPr lang="en-US" sz="1100" b="1" u="none" strike="noStrike" dirty="0"/>
                        <a:t>578000*12</a:t>
                      </a:r>
                      <a:r>
                        <a:rPr lang="en-US" sz="1100" b="1" u="none" strike="noStrike"/>
                        <a:t>= </a:t>
                      </a:r>
                      <a:r>
                        <a:rPr lang="en-US" sz="1100" b="1" u="none" strike="noStrike" smtClean="0"/>
                        <a:t>69,36,000</a:t>
                      </a:r>
                      <a:endParaRPr lang="en-US" sz="1100" b="1" i="0" u="none" strike="noStrike" dirty="0">
                        <a:solidFill>
                          <a:srgbClr val="000000"/>
                        </a:solidFill>
                        <a:latin typeface="Calibri"/>
                      </a:endParaRPr>
                    </a:p>
                  </a:txBody>
                  <a:tcPr marL="6798" marR="6798" marT="6798" marB="0"/>
                </a:tc>
                <a:tc vMerge="1">
                  <a:txBody>
                    <a:bodyPr/>
                    <a:lstStyle/>
                    <a:p>
                      <a:endParaRPr lang="en-US"/>
                    </a:p>
                  </a:txBody>
                  <a:tcPr/>
                </a:tc>
              </a:tr>
              <a:tr h="218208">
                <a:tc gridSpan="4">
                  <a:txBody>
                    <a:bodyPr/>
                    <a:lstStyle/>
                    <a:p>
                      <a:pPr algn="ctr" fontAlgn="t"/>
                      <a:r>
                        <a:rPr lang="en-US" sz="1100" b="1" u="none" strike="noStrike"/>
                        <a:t>Total Opex</a:t>
                      </a:r>
                      <a:endParaRPr lang="en-US" sz="1100" b="1" i="0" u="none" strike="noStrike">
                        <a:solidFill>
                          <a:srgbClr val="000000"/>
                        </a:solidFill>
                        <a:latin typeface="Calibri"/>
                      </a:endParaRPr>
                    </a:p>
                  </a:txBody>
                  <a:tcPr marL="6798" marR="6798" marT="6798"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t"/>
                      <a:r>
                        <a:rPr lang="en-US" sz="1100" b="1" u="none" strike="noStrike" dirty="0"/>
                        <a:t> </a:t>
                      </a:r>
                      <a:endParaRPr lang="en-US" sz="1100" b="1" i="0" u="none" strike="noStrike" dirty="0">
                        <a:solidFill>
                          <a:srgbClr val="000000"/>
                        </a:solidFill>
                        <a:latin typeface="Calibri"/>
                      </a:endParaRPr>
                    </a:p>
                  </a:txBody>
                  <a:tcPr marL="6798" marR="6798" marT="6798" marB="0"/>
                </a:tc>
                <a:tc>
                  <a:txBody>
                    <a:bodyPr/>
                    <a:lstStyle/>
                    <a:p>
                      <a:pPr algn="ctr" fontAlgn="ctr"/>
                      <a:r>
                        <a:rPr lang="en-US" sz="1100" b="1" u="none" strike="noStrike"/>
                        <a:t>Rs. 73.44 Lac</a:t>
                      </a:r>
                      <a:endParaRPr lang="en-US" sz="1100" b="1" i="0" u="none" strike="noStrike">
                        <a:solidFill>
                          <a:srgbClr val="000000"/>
                        </a:solidFill>
                        <a:latin typeface="Calibri"/>
                      </a:endParaRPr>
                    </a:p>
                  </a:txBody>
                  <a:tcPr marL="6798" marR="6798" marT="6798" marB="0" anchor="ctr"/>
                </a:tc>
                <a:tc>
                  <a:txBody>
                    <a:bodyPr/>
                    <a:lstStyle/>
                    <a:p>
                      <a:pPr algn="l" fontAlgn="t"/>
                      <a:r>
                        <a:rPr lang="en-US" sz="1100" b="1" u="none" strike="noStrike"/>
                        <a:t> </a:t>
                      </a:r>
                      <a:endParaRPr lang="en-US" sz="1100" b="1" i="0" u="none" strike="noStrike">
                        <a:solidFill>
                          <a:srgbClr val="000000"/>
                        </a:solidFill>
                        <a:latin typeface="Calibri"/>
                      </a:endParaRPr>
                    </a:p>
                  </a:txBody>
                  <a:tcPr marL="6798" marR="6798" marT="6798" marB="0"/>
                </a:tc>
              </a:tr>
              <a:tr h="341181">
                <a:tc gridSpan="7">
                  <a:txBody>
                    <a:bodyPr/>
                    <a:lstStyle/>
                    <a:p>
                      <a:pPr algn="ctr" fontAlgn="ctr"/>
                      <a:r>
                        <a:rPr lang="en-US" sz="1100" b="1" u="none" strike="noStrike" dirty="0"/>
                        <a:t>Note : Telemedicine Room Shall be identified in the DH </a:t>
                      </a:r>
                      <a:r>
                        <a:rPr lang="en-US" sz="1100" b="1" u="none" strike="noStrike" dirty="0" err="1"/>
                        <a:t>Malerkotla</a:t>
                      </a:r>
                      <a:r>
                        <a:rPr lang="en-US" sz="1100" b="1" u="none" strike="noStrike" dirty="0"/>
                        <a:t>, AIIMs </a:t>
                      </a:r>
                      <a:r>
                        <a:rPr lang="en-US" sz="1100" b="1" u="none" strike="noStrike" dirty="0" err="1"/>
                        <a:t>Bathinda</a:t>
                      </a:r>
                      <a:r>
                        <a:rPr lang="en-US" sz="1100" b="1" u="none" strike="noStrike" dirty="0"/>
                        <a:t>, AIMS </a:t>
                      </a:r>
                      <a:r>
                        <a:rPr lang="en-US" sz="1100" b="1" u="none" strike="noStrike" dirty="0" err="1"/>
                        <a:t>Mohali</a:t>
                      </a:r>
                      <a:r>
                        <a:rPr lang="en-US" sz="1100" b="1" u="none" strike="noStrike" dirty="0"/>
                        <a:t> and Punjab Institute of Liver </a:t>
                      </a:r>
                      <a:r>
                        <a:rPr lang="en-US" sz="1100" b="1" u="none" strike="noStrike" dirty="0" err="1"/>
                        <a:t>Biliary</a:t>
                      </a:r>
                      <a:r>
                        <a:rPr lang="en-US" sz="1100" b="1" u="none" strike="noStrike" dirty="0"/>
                        <a:t> Sciences shall have to be </a:t>
                      </a:r>
                      <a:r>
                        <a:rPr lang="en-US" sz="1100" b="1" u="none" strike="noStrike" dirty="0" smtClean="0"/>
                        <a:t>Renovated/Repaired.  </a:t>
                      </a:r>
                      <a:endParaRPr lang="en-US" sz="1100" b="1" i="0" u="none" strike="noStrike" dirty="0">
                        <a:solidFill>
                          <a:srgbClr val="000000"/>
                        </a:solidFill>
                        <a:latin typeface="Calibri"/>
                      </a:endParaRPr>
                    </a:p>
                  </a:txBody>
                  <a:tcPr marL="6798" marR="6798" marT="6798"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990598" y="1295399"/>
          <a:ext cx="7162803" cy="3886201"/>
        </p:xfrm>
        <a:graphic>
          <a:graphicData uri="http://schemas.openxmlformats.org/drawingml/2006/table">
            <a:tbl>
              <a:tblPr/>
              <a:tblGrid>
                <a:gridCol w="304802"/>
                <a:gridCol w="609600"/>
                <a:gridCol w="1524000"/>
                <a:gridCol w="914400"/>
                <a:gridCol w="1295400"/>
                <a:gridCol w="990600"/>
                <a:gridCol w="1524001"/>
              </a:tblGrid>
              <a:tr h="505459">
                <a:tc gridSpan="7">
                  <a:txBody>
                    <a:bodyPr/>
                    <a:lstStyle/>
                    <a:p>
                      <a:pPr algn="l" fontAlgn="t"/>
                      <a:r>
                        <a:rPr lang="en-US" sz="2400" b="1" i="0" u="none" strike="noStrike" dirty="0" err="1" smtClean="0">
                          <a:solidFill>
                            <a:srgbClr val="000000"/>
                          </a:solidFill>
                          <a:latin typeface="Calibri"/>
                        </a:rPr>
                        <a:t>Opex</a:t>
                      </a:r>
                      <a:r>
                        <a:rPr lang="en-US" sz="2400" b="1" i="0" u="none" strike="noStrike" dirty="0" smtClean="0">
                          <a:solidFill>
                            <a:srgbClr val="000000"/>
                          </a:solidFill>
                          <a:latin typeface="Calibri"/>
                        </a:rPr>
                        <a:t> (PIP 2025-26)</a:t>
                      </a:r>
                      <a:endParaRPr lang="en-US" sz="2400" b="1" i="0" u="none" strike="noStrike" dirty="0">
                        <a:solidFill>
                          <a:srgbClr val="000000"/>
                        </a:solidFill>
                        <a:latin typeface="Calibri"/>
                      </a:endParaRPr>
                    </a:p>
                  </a:txBody>
                  <a:tcPr marL="7077" marR="7077" marT="7077"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77668">
                <a:tc>
                  <a:txBody>
                    <a:bodyPr/>
                    <a:lstStyle/>
                    <a:p>
                      <a:pPr algn="l" fontAlgn="t"/>
                      <a:r>
                        <a:rPr lang="en-US" sz="1200" b="1" i="0" u="none" strike="noStrike">
                          <a:solidFill>
                            <a:srgbClr val="000000"/>
                          </a:solidFill>
                          <a:latin typeface="Calibri"/>
                        </a:rPr>
                        <a:t>SN</a:t>
                      </a:r>
                    </a:p>
                  </a:txBody>
                  <a:tcPr marL="7077" marR="7077" marT="7077"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FY</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dirty="0">
                          <a:solidFill>
                            <a:srgbClr val="000000"/>
                          </a:solidFill>
                          <a:latin typeface="Calibri"/>
                        </a:rPr>
                        <a:t>Activity approved in PIP </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Cost (monthly per centre)</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Quantity</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Yearly</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Remarks (If any)</a:t>
                      </a:r>
                    </a:p>
                  </a:txBody>
                  <a:tcPr marL="7077" marR="7077" marT="7077"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7668">
                <a:tc rowSpan="2">
                  <a:txBody>
                    <a:bodyPr/>
                    <a:lstStyle/>
                    <a:p>
                      <a:pPr algn="ctr" fontAlgn="t"/>
                      <a:r>
                        <a:rPr lang="en-US" sz="1200" b="1" i="0" u="none" strike="noStrike">
                          <a:solidFill>
                            <a:srgbClr val="000000"/>
                          </a:solidFill>
                          <a:latin typeface="Calibri"/>
                        </a:rPr>
                        <a:t>1</a:t>
                      </a:r>
                    </a:p>
                  </a:txBody>
                  <a:tcPr marL="7077" marR="7077" marT="7077"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en-US" sz="1200" b="1" i="0" u="none" strike="noStrike">
                          <a:solidFill>
                            <a:srgbClr val="000000"/>
                          </a:solidFill>
                          <a:latin typeface="Calibri"/>
                        </a:rPr>
                        <a:t>2025-26</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dirty="0">
                          <a:solidFill>
                            <a:srgbClr val="000000"/>
                          </a:solidFill>
                          <a:latin typeface="Calibri"/>
                        </a:rPr>
                        <a:t>Internet Connectivity at DH</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Rs. 1000</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1000*34= 34000</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34000*12= 408,000</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1200" b="1" i="0" u="none" strike="noStrike">
                          <a:solidFill>
                            <a:srgbClr val="000000"/>
                          </a:solidFill>
                          <a:latin typeface="Calibri"/>
                        </a:rPr>
                        <a:t>For existing 30 and 4 new centres i.e. DH Malekotla, AIIMS Bathinda, AIMS Mohali and Punjab Institute of Liver Biliary</a:t>
                      </a:r>
                    </a:p>
                  </a:txBody>
                  <a:tcPr marL="7077" marR="7077" marT="7077"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31136">
                <a:tc vMerge="1">
                  <a:txBody>
                    <a:bodyPr/>
                    <a:lstStyle/>
                    <a:p>
                      <a:endParaRPr lang="en-US"/>
                    </a:p>
                  </a:txBody>
                  <a:tcPr/>
                </a:tc>
                <a:tc vMerge="1">
                  <a:txBody>
                    <a:bodyPr/>
                    <a:lstStyle/>
                    <a:p>
                      <a:endParaRPr lang="en-US"/>
                    </a:p>
                  </a:txBody>
                  <a:tcPr/>
                </a:tc>
                <a:tc>
                  <a:txBody>
                    <a:bodyPr/>
                    <a:lstStyle/>
                    <a:p>
                      <a:pPr algn="l" fontAlgn="t"/>
                      <a:r>
                        <a:rPr lang="en-US" sz="1200" b="1" i="0" u="none" strike="noStrike" dirty="0">
                          <a:solidFill>
                            <a:srgbClr val="000000"/>
                          </a:solidFill>
                          <a:latin typeface="Calibri"/>
                        </a:rPr>
                        <a:t>Remuneration to be paid to TM </a:t>
                      </a:r>
                      <a:r>
                        <a:rPr lang="en-US" sz="1200" b="1" i="0" u="none" strike="noStrike" dirty="0" err="1">
                          <a:solidFill>
                            <a:srgbClr val="000000"/>
                          </a:solidFill>
                          <a:latin typeface="Calibri"/>
                        </a:rPr>
                        <a:t>Excutive</a:t>
                      </a:r>
                      <a:r>
                        <a:rPr lang="en-US" sz="1200" b="1" i="0" u="none" strike="noStrike" dirty="0">
                          <a:solidFill>
                            <a:srgbClr val="000000"/>
                          </a:solidFill>
                          <a:latin typeface="Calibri"/>
                        </a:rPr>
                        <a:t>(1) @17000 p.m.</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Rs 17000</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17000*34= 510000</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1" i="0" u="none" strike="noStrike">
                          <a:solidFill>
                            <a:srgbClr val="000000"/>
                          </a:solidFill>
                          <a:latin typeface="Calibri"/>
                        </a:rPr>
                        <a:t>578000*12= 6,936,000</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r>
              <a:tr h="671481">
                <a:tc gridSpan="4">
                  <a:txBody>
                    <a:bodyPr/>
                    <a:lstStyle/>
                    <a:p>
                      <a:pPr algn="ctr" fontAlgn="t"/>
                      <a:r>
                        <a:rPr lang="en-US" sz="1200" b="1" i="0" u="none" strike="noStrike" dirty="0">
                          <a:solidFill>
                            <a:srgbClr val="000000"/>
                          </a:solidFill>
                          <a:latin typeface="Calibri"/>
                        </a:rPr>
                        <a:t>Total </a:t>
                      </a:r>
                      <a:r>
                        <a:rPr lang="en-US" sz="1200" b="1" i="0" u="none" strike="noStrike" dirty="0" err="1">
                          <a:solidFill>
                            <a:srgbClr val="000000"/>
                          </a:solidFill>
                          <a:latin typeface="Calibri"/>
                        </a:rPr>
                        <a:t>Opex</a:t>
                      </a:r>
                      <a:endParaRPr lang="en-US" sz="1200" b="1" i="0" u="none" strike="noStrike" dirty="0">
                        <a:solidFill>
                          <a:srgbClr val="000000"/>
                        </a:solidFill>
                        <a:latin typeface="Calibri"/>
                      </a:endParaRPr>
                    </a:p>
                  </a:txBody>
                  <a:tcPr marL="7077" marR="7077" marT="7077"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t"/>
                      <a:r>
                        <a:rPr lang="en-US" sz="1200" b="0" i="0" u="none" strike="noStrike">
                          <a:solidFill>
                            <a:srgbClr val="000000"/>
                          </a:solidFill>
                          <a:latin typeface="Calibri"/>
                        </a:rPr>
                        <a:t> </a:t>
                      </a:r>
                    </a:p>
                  </a:txBody>
                  <a:tcPr marL="7077" marR="7077" marT="707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00"/>
                          </a:solidFill>
                          <a:latin typeface="Calibri"/>
                        </a:rPr>
                        <a:t>Rs. 73.44 Lac</a:t>
                      </a:r>
                    </a:p>
                  </a:txBody>
                  <a:tcPr marL="7077" marR="7077" marT="70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solidFill>
                            <a:srgbClr val="000000"/>
                          </a:solidFill>
                          <a:latin typeface="Calibri"/>
                        </a:rPr>
                        <a:t> </a:t>
                      </a:r>
                    </a:p>
                  </a:txBody>
                  <a:tcPr marL="7077" marR="7077" marT="7077"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2789">
                <a:tc gridSpan="7">
                  <a:txBody>
                    <a:bodyPr/>
                    <a:lstStyle/>
                    <a:p>
                      <a:pPr algn="ctr" fontAlgn="ctr"/>
                      <a:endParaRPr lang="en-US" sz="1200" b="1" i="0" u="none" strike="noStrike" dirty="0">
                        <a:solidFill>
                          <a:srgbClr val="000000"/>
                        </a:solidFill>
                        <a:latin typeface="Calibri"/>
                      </a:endParaRPr>
                    </a:p>
                  </a:txBody>
                  <a:tcPr marL="7077" marR="7077" marT="70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389</TotalTime>
  <Words>426</Words>
  <Application>Microsoft Office PowerPoint</Application>
  <PresentationFormat>On-screen Show (4:3)</PresentationFormat>
  <Paragraphs>75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Trek</vt:lpstr>
      <vt:lpstr>Slide 1</vt:lpstr>
      <vt:lpstr>Slide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HP</cp:lastModifiedBy>
  <cp:revision>40</cp:revision>
  <dcterms:created xsi:type="dcterms:W3CDTF">2006-08-16T00:00:00Z</dcterms:created>
  <dcterms:modified xsi:type="dcterms:W3CDTF">2023-10-19T10:46:20Z</dcterms:modified>
</cp:coreProperties>
</file>