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AEEB72-D88C-4107-B168-C6E818846CD6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98B9E7F4-5A64-45AB-95BC-64E2EBF32FEA}">
      <dgm:prSet phldrT="[Text]"/>
      <dgm:spPr/>
      <dgm:t>
        <a:bodyPr/>
        <a:lstStyle/>
        <a:p>
          <a:r>
            <a:rPr lang="en-IN" dirty="0" smtClean="0"/>
            <a:t>Implementation of </a:t>
          </a:r>
          <a:r>
            <a:rPr lang="en-IN" dirty="0" err="1" smtClean="0"/>
            <a:t>Dakshata</a:t>
          </a:r>
          <a:endParaRPr lang="en-IN" dirty="0"/>
        </a:p>
      </dgm:t>
    </dgm:pt>
    <dgm:pt modelId="{CD00BAC1-0C05-4BEE-A9FC-C5B454E32F49}" type="parTrans" cxnId="{968E154E-63B4-4DFC-A066-4E3CA0EFEB3E}">
      <dgm:prSet/>
      <dgm:spPr/>
      <dgm:t>
        <a:bodyPr/>
        <a:lstStyle/>
        <a:p>
          <a:endParaRPr lang="en-IN"/>
        </a:p>
      </dgm:t>
    </dgm:pt>
    <dgm:pt modelId="{97163673-A95C-4336-A8D1-943E935DDAA3}" type="sibTrans" cxnId="{968E154E-63B4-4DFC-A066-4E3CA0EFEB3E}">
      <dgm:prSet/>
      <dgm:spPr/>
      <dgm:t>
        <a:bodyPr/>
        <a:lstStyle/>
        <a:p>
          <a:endParaRPr lang="en-IN"/>
        </a:p>
      </dgm:t>
    </dgm:pt>
    <dgm:pt modelId="{D3FA010B-BB8F-4829-8DF3-2F768A472A50}">
      <dgm:prSet phldrT="[Text]"/>
      <dgm:spPr/>
      <dgm:t>
        <a:bodyPr/>
        <a:lstStyle/>
        <a:p>
          <a:r>
            <a:rPr lang="en-IN" dirty="0" smtClean="0"/>
            <a:t>Safe care practices adhered to</a:t>
          </a:r>
          <a:endParaRPr lang="en-IN" dirty="0"/>
        </a:p>
      </dgm:t>
    </dgm:pt>
    <dgm:pt modelId="{35A1E43F-9913-4D90-9C34-14CCB28F9D90}" type="parTrans" cxnId="{BB712D3E-EEFA-4946-90D3-DFD33FD3DABD}">
      <dgm:prSet/>
      <dgm:spPr/>
      <dgm:t>
        <a:bodyPr/>
        <a:lstStyle/>
        <a:p>
          <a:endParaRPr lang="en-IN"/>
        </a:p>
      </dgm:t>
    </dgm:pt>
    <dgm:pt modelId="{2A4C7201-5A67-44DD-B3B9-101684AC0333}" type="sibTrans" cxnId="{BB712D3E-EEFA-4946-90D3-DFD33FD3DABD}">
      <dgm:prSet/>
      <dgm:spPr/>
      <dgm:t>
        <a:bodyPr/>
        <a:lstStyle/>
        <a:p>
          <a:endParaRPr lang="en-IN"/>
        </a:p>
      </dgm:t>
    </dgm:pt>
    <dgm:pt modelId="{ECE0FCE6-33D2-47E8-9EC4-5405B96B3368}">
      <dgm:prSet phldrT="[Text]"/>
      <dgm:spPr/>
      <dgm:t>
        <a:bodyPr/>
        <a:lstStyle/>
        <a:p>
          <a:r>
            <a:rPr lang="en-IN" dirty="0" smtClean="0"/>
            <a:t>Practices and clinical outcome data is recorded</a:t>
          </a:r>
          <a:endParaRPr lang="en-IN" dirty="0"/>
        </a:p>
      </dgm:t>
    </dgm:pt>
    <dgm:pt modelId="{481EC468-10A3-4362-AF9C-D42986B3E32A}" type="parTrans" cxnId="{CC0772F1-C263-4A51-9D81-3FB1FBC74B2E}">
      <dgm:prSet/>
      <dgm:spPr/>
      <dgm:t>
        <a:bodyPr/>
        <a:lstStyle/>
        <a:p>
          <a:endParaRPr lang="en-IN"/>
        </a:p>
      </dgm:t>
    </dgm:pt>
    <dgm:pt modelId="{0D96E68F-D154-4364-96D3-D69C60E02CA6}" type="sibTrans" cxnId="{CC0772F1-C263-4A51-9D81-3FB1FBC74B2E}">
      <dgm:prSet/>
      <dgm:spPr/>
      <dgm:t>
        <a:bodyPr/>
        <a:lstStyle/>
        <a:p>
          <a:endParaRPr lang="en-IN"/>
        </a:p>
      </dgm:t>
    </dgm:pt>
    <dgm:pt modelId="{546BEE46-0A1A-4CD4-B73F-CE4C1ECC2319}">
      <dgm:prSet/>
      <dgm:spPr/>
      <dgm:t>
        <a:bodyPr/>
        <a:lstStyle/>
        <a:p>
          <a:r>
            <a:rPr lang="en-IN" dirty="0" smtClean="0"/>
            <a:t>Dashboard of indicators is reviewed at all levels</a:t>
          </a:r>
          <a:endParaRPr lang="en-IN" dirty="0"/>
        </a:p>
      </dgm:t>
    </dgm:pt>
    <dgm:pt modelId="{9CFDCD57-C0CD-40DD-AB5E-CF2E03488521}" type="parTrans" cxnId="{8A14222A-6996-400D-A449-26B6DA09606A}">
      <dgm:prSet/>
      <dgm:spPr/>
      <dgm:t>
        <a:bodyPr/>
        <a:lstStyle/>
        <a:p>
          <a:endParaRPr lang="en-IN"/>
        </a:p>
      </dgm:t>
    </dgm:pt>
    <dgm:pt modelId="{3F03F3FA-5D68-450E-96A4-5DEA809B6938}" type="sibTrans" cxnId="{8A14222A-6996-400D-A449-26B6DA09606A}">
      <dgm:prSet/>
      <dgm:spPr/>
      <dgm:t>
        <a:bodyPr/>
        <a:lstStyle/>
        <a:p>
          <a:endParaRPr lang="en-IN"/>
        </a:p>
      </dgm:t>
    </dgm:pt>
    <dgm:pt modelId="{36453C6F-ECA2-426C-8F9E-486FF8C15228}" type="pres">
      <dgm:prSet presAssocID="{9DAEEB72-D88C-4107-B168-C6E818846CD6}" presName="CompostProcess" presStyleCnt="0">
        <dgm:presLayoutVars>
          <dgm:dir/>
          <dgm:resizeHandles val="exact"/>
        </dgm:presLayoutVars>
      </dgm:prSet>
      <dgm:spPr/>
    </dgm:pt>
    <dgm:pt modelId="{C29957C3-F8B7-48AB-88CE-E523E3F6B3E8}" type="pres">
      <dgm:prSet presAssocID="{9DAEEB72-D88C-4107-B168-C6E818846CD6}" presName="arrow" presStyleLbl="bgShp" presStyleIdx="0" presStyleCnt="1" custLinFactNeighborX="404" custLinFactNeighborY="-7882"/>
      <dgm:spPr/>
    </dgm:pt>
    <dgm:pt modelId="{94EDB8B8-1EEA-4EA9-AD3E-56B016203DB0}" type="pres">
      <dgm:prSet presAssocID="{9DAEEB72-D88C-4107-B168-C6E818846CD6}" presName="linearProcess" presStyleCnt="0"/>
      <dgm:spPr/>
    </dgm:pt>
    <dgm:pt modelId="{EB8DE8CB-5859-4121-AF6C-3A3F9C5DA70F}" type="pres">
      <dgm:prSet presAssocID="{98B9E7F4-5A64-45AB-95BC-64E2EBF32FEA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B2A5EF9-FC4C-47CC-9730-7C3343AD7D26}" type="pres">
      <dgm:prSet presAssocID="{97163673-A95C-4336-A8D1-943E935DDAA3}" presName="sibTrans" presStyleCnt="0"/>
      <dgm:spPr/>
    </dgm:pt>
    <dgm:pt modelId="{3FF1B647-69A6-44F2-BED8-6AB3F1AB1D18}" type="pres">
      <dgm:prSet presAssocID="{D3FA010B-BB8F-4829-8DF3-2F768A472A50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5700E4-8097-4C81-BDD0-BF3E03C0A44F}" type="pres">
      <dgm:prSet presAssocID="{2A4C7201-5A67-44DD-B3B9-101684AC0333}" presName="sibTrans" presStyleCnt="0"/>
      <dgm:spPr/>
    </dgm:pt>
    <dgm:pt modelId="{2B52F709-B47A-47EB-8515-76184AE52242}" type="pres">
      <dgm:prSet presAssocID="{ECE0FCE6-33D2-47E8-9EC4-5405B96B3368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F4C1D4B-1050-4109-9378-47389B8DB5BC}" type="pres">
      <dgm:prSet presAssocID="{0D96E68F-D154-4364-96D3-D69C60E02CA6}" presName="sibTrans" presStyleCnt="0"/>
      <dgm:spPr/>
    </dgm:pt>
    <dgm:pt modelId="{4654A66E-5F04-4542-B513-A76766FE0324}" type="pres">
      <dgm:prSet presAssocID="{546BEE46-0A1A-4CD4-B73F-CE4C1ECC2319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8A14222A-6996-400D-A449-26B6DA09606A}" srcId="{9DAEEB72-D88C-4107-B168-C6E818846CD6}" destId="{546BEE46-0A1A-4CD4-B73F-CE4C1ECC2319}" srcOrd="3" destOrd="0" parTransId="{9CFDCD57-C0CD-40DD-AB5E-CF2E03488521}" sibTransId="{3F03F3FA-5D68-450E-96A4-5DEA809B6938}"/>
    <dgm:cxn modelId="{9DD2EB99-4137-4EFF-B784-E60FF3A9D037}" type="presOf" srcId="{98B9E7F4-5A64-45AB-95BC-64E2EBF32FEA}" destId="{EB8DE8CB-5859-4121-AF6C-3A3F9C5DA70F}" srcOrd="0" destOrd="0" presId="urn:microsoft.com/office/officeart/2005/8/layout/hProcess9"/>
    <dgm:cxn modelId="{1FE2F1D9-18B8-40A5-829A-6C79BDBE0167}" type="presOf" srcId="{9DAEEB72-D88C-4107-B168-C6E818846CD6}" destId="{36453C6F-ECA2-426C-8F9E-486FF8C15228}" srcOrd="0" destOrd="0" presId="urn:microsoft.com/office/officeart/2005/8/layout/hProcess9"/>
    <dgm:cxn modelId="{8A7CA340-ED93-42EC-A1CB-07FCBD1201CD}" type="presOf" srcId="{D3FA010B-BB8F-4829-8DF3-2F768A472A50}" destId="{3FF1B647-69A6-44F2-BED8-6AB3F1AB1D18}" srcOrd="0" destOrd="0" presId="urn:microsoft.com/office/officeart/2005/8/layout/hProcess9"/>
    <dgm:cxn modelId="{A4F335FE-0113-46B5-9B06-36AD0663371F}" type="presOf" srcId="{546BEE46-0A1A-4CD4-B73F-CE4C1ECC2319}" destId="{4654A66E-5F04-4542-B513-A76766FE0324}" srcOrd="0" destOrd="0" presId="urn:microsoft.com/office/officeart/2005/8/layout/hProcess9"/>
    <dgm:cxn modelId="{CC0772F1-C263-4A51-9D81-3FB1FBC74B2E}" srcId="{9DAEEB72-D88C-4107-B168-C6E818846CD6}" destId="{ECE0FCE6-33D2-47E8-9EC4-5405B96B3368}" srcOrd="2" destOrd="0" parTransId="{481EC468-10A3-4362-AF9C-D42986B3E32A}" sibTransId="{0D96E68F-D154-4364-96D3-D69C60E02CA6}"/>
    <dgm:cxn modelId="{BB712D3E-EEFA-4946-90D3-DFD33FD3DABD}" srcId="{9DAEEB72-D88C-4107-B168-C6E818846CD6}" destId="{D3FA010B-BB8F-4829-8DF3-2F768A472A50}" srcOrd="1" destOrd="0" parTransId="{35A1E43F-9913-4D90-9C34-14CCB28F9D90}" sibTransId="{2A4C7201-5A67-44DD-B3B9-101684AC0333}"/>
    <dgm:cxn modelId="{A0995E36-7F2A-4E23-82C8-E8AB0F7D59C9}" type="presOf" srcId="{ECE0FCE6-33D2-47E8-9EC4-5405B96B3368}" destId="{2B52F709-B47A-47EB-8515-76184AE52242}" srcOrd="0" destOrd="0" presId="urn:microsoft.com/office/officeart/2005/8/layout/hProcess9"/>
    <dgm:cxn modelId="{968E154E-63B4-4DFC-A066-4E3CA0EFEB3E}" srcId="{9DAEEB72-D88C-4107-B168-C6E818846CD6}" destId="{98B9E7F4-5A64-45AB-95BC-64E2EBF32FEA}" srcOrd="0" destOrd="0" parTransId="{CD00BAC1-0C05-4BEE-A9FC-C5B454E32F49}" sibTransId="{97163673-A95C-4336-A8D1-943E935DDAA3}"/>
    <dgm:cxn modelId="{6B448428-57B0-4218-9378-51EFB2516861}" type="presParOf" srcId="{36453C6F-ECA2-426C-8F9E-486FF8C15228}" destId="{C29957C3-F8B7-48AB-88CE-E523E3F6B3E8}" srcOrd="0" destOrd="0" presId="urn:microsoft.com/office/officeart/2005/8/layout/hProcess9"/>
    <dgm:cxn modelId="{1818A175-6BEB-442B-9752-165E00618B09}" type="presParOf" srcId="{36453C6F-ECA2-426C-8F9E-486FF8C15228}" destId="{94EDB8B8-1EEA-4EA9-AD3E-56B016203DB0}" srcOrd="1" destOrd="0" presId="urn:microsoft.com/office/officeart/2005/8/layout/hProcess9"/>
    <dgm:cxn modelId="{DDFC91FC-BDEA-43CD-A346-73AA0C595E7C}" type="presParOf" srcId="{94EDB8B8-1EEA-4EA9-AD3E-56B016203DB0}" destId="{EB8DE8CB-5859-4121-AF6C-3A3F9C5DA70F}" srcOrd="0" destOrd="0" presId="urn:microsoft.com/office/officeart/2005/8/layout/hProcess9"/>
    <dgm:cxn modelId="{8FDCA49E-F0FD-4429-BE37-CC4EA445DD7A}" type="presParOf" srcId="{94EDB8B8-1EEA-4EA9-AD3E-56B016203DB0}" destId="{7B2A5EF9-FC4C-47CC-9730-7C3343AD7D26}" srcOrd="1" destOrd="0" presId="urn:microsoft.com/office/officeart/2005/8/layout/hProcess9"/>
    <dgm:cxn modelId="{B71F6114-8B06-4B4B-83B4-F6AC940376E2}" type="presParOf" srcId="{94EDB8B8-1EEA-4EA9-AD3E-56B016203DB0}" destId="{3FF1B647-69A6-44F2-BED8-6AB3F1AB1D18}" srcOrd="2" destOrd="0" presId="urn:microsoft.com/office/officeart/2005/8/layout/hProcess9"/>
    <dgm:cxn modelId="{C207599C-D692-4301-B561-EF15B6985A52}" type="presParOf" srcId="{94EDB8B8-1EEA-4EA9-AD3E-56B016203DB0}" destId="{4E5700E4-8097-4C81-BDD0-BF3E03C0A44F}" srcOrd="3" destOrd="0" presId="urn:microsoft.com/office/officeart/2005/8/layout/hProcess9"/>
    <dgm:cxn modelId="{9EABE46D-D945-4424-919D-78FE5B4204CB}" type="presParOf" srcId="{94EDB8B8-1EEA-4EA9-AD3E-56B016203DB0}" destId="{2B52F709-B47A-47EB-8515-76184AE52242}" srcOrd="4" destOrd="0" presId="urn:microsoft.com/office/officeart/2005/8/layout/hProcess9"/>
    <dgm:cxn modelId="{04A7433C-9A8A-47F7-ABC1-26AE41F4DA7D}" type="presParOf" srcId="{94EDB8B8-1EEA-4EA9-AD3E-56B016203DB0}" destId="{3F4C1D4B-1050-4109-9378-47389B8DB5BC}" srcOrd="5" destOrd="0" presId="urn:microsoft.com/office/officeart/2005/8/layout/hProcess9"/>
    <dgm:cxn modelId="{15E5AF2C-0107-41DB-AC3B-540D36543C09}" type="presParOf" srcId="{94EDB8B8-1EEA-4EA9-AD3E-56B016203DB0}" destId="{4654A66E-5F04-4542-B513-A76766FE0324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onthly%20reporting%20format%20-%2027032015.docx" TargetMode="External"/><Relationship Id="rId2" Type="http://schemas.openxmlformats.org/officeDocument/2006/relationships/hyperlink" Target="LR%20register%2023032015_Revised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</p:spPr>
        <p:txBody>
          <a:bodyPr/>
          <a:lstStyle/>
          <a:p>
            <a:r>
              <a:rPr lang="en-IN" dirty="0" smtClean="0"/>
              <a:t>Use of Data for Action</a:t>
            </a:r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72" y="344368"/>
            <a:ext cx="492644" cy="7949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425" y="377751"/>
            <a:ext cx="835046" cy="72522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305714" y="444925"/>
            <a:ext cx="2186412" cy="6193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3200" dirty="0" smtClean="0">
                <a:solidFill>
                  <a:schemeClr val="tx2"/>
                </a:solidFill>
              </a:rPr>
              <a:t>DAKSHATA</a:t>
            </a:r>
            <a:endParaRPr lang="en-IN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660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92D050"/>
          </a:solidFill>
        </p:spPr>
        <p:txBody>
          <a:bodyPr/>
          <a:lstStyle/>
          <a:p>
            <a:r>
              <a:rPr lang="en-IN" dirty="0" smtClean="0"/>
              <a:t>Use of Data for Action</a:t>
            </a:r>
            <a:endParaRPr lang="en-IN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794526775"/>
              </p:ext>
            </p:extLst>
          </p:nvPr>
        </p:nvGraphicFramePr>
        <p:xfrm>
          <a:off x="762000" y="1219200"/>
          <a:ext cx="7772400" cy="515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0" name="Group 19"/>
          <p:cNvGrpSpPr/>
          <p:nvPr/>
        </p:nvGrpSpPr>
        <p:grpSpPr>
          <a:xfrm>
            <a:off x="1600200" y="4800600"/>
            <a:ext cx="5943600" cy="1752600"/>
            <a:chOff x="1600200" y="4800600"/>
            <a:chExt cx="5943600" cy="1752600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7543800" y="4800600"/>
              <a:ext cx="0" cy="17526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1600200" y="6553200"/>
              <a:ext cx="5943600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600200" y="4800600"/>
              <a:ext cx="0" cy="1752600"/>
            </a:xfrm>
            <a:prstGeom prst="line">
              <a:avLst/>
            </a:prstGeom>
            <a:ln w="571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7934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92D050"/>
          </a:solidFill>
        </p:spPr>
        <p:txBody>
          <a:bodyPr/>
          <a:lstStyle/>
          <a:p>
            <a:r>
              <a:rPr lang="en-IN" dirty="0" smtClean="0"/>
              <a:t>Illustrative Dashboard Indicators</a:t>
            </a:r>
            <a:endParaRPr lang="en-IN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8686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1933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Standardized register for childbirth data</a:t>
            </a:r>
          </a:p>
          <a:p>
            <a:r>
              <a:rPr lang="en-IN" dirty="0" smtClean="0"/>
              <a:t>Training of all relevant staff on data recording as a part of </a:t>
            </a:r>
            <a:r>
              <a:rPr lang="en-IN" dirty="0" err="1" smtClean="0"/>
              <a:t>Dakshata</a:t>
            </a:r>
            <a:r>
              <a:rPr lang="en-IN" dirty="0" smtClean="0"/>
              <a:t> initiative</a:t>
            </a:r>
          </a:p>
          <a:p>
            <a:r>
              <a:rPr lang="en-IN" dirty="0" smtClean="0"/>
              <a:t>Periodic review of </a:t>
            </a:r>
            <a:r>
              <a:rPr lang="en-IN" dirty="0" err="1" smtClean="0"/>
              <a:t>labor</a:t>
            </a:r>
            <a:r>
              <a:rPr lang="en-IN" dirty="0" smtClean="0"/>
              <a:t> and delivery data recording during mentorship and support visits</a:t>
            </a:r>
          </a:p>
          <a:p>
            <a:r>
              <a:rPr lang="en-IN" dirty="0" smtClean="0"/>
              <a:t>Monthly review of reporting status from the facilities</a:t>
            </a:r>
            <a:endParaRPr lang="en-IN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en-IN" dirty="0" smtClean="0"/>
              <a:t>Improving Data Recording Related to Childbirth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53849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en-IN" dirty="0" smtClean="0"/>
              <a:t>Suggested Template for Birthing Register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>
                <a:hlinkClick r:id="rId2" action="ppaction://hlinkfile"/>
              </a:rPr>
              <a:t>LR register 23032015_Revised.docx</a:t>
            </a:r>
            <a:endParaRPr lang="en-IN" dirty="0" smtClean="0"/>
          </a:p>
          <a:p>
            <a:endParaRPr lang="en-IN" dirty="0"/>
          </a:p>
          <a:p>
            <a:r>
              <a:rPr lang="en-IN" dirty="0" smtClean="0">
                <a:hlinkClick r:id="rId3" action="ppaction://hlinkfile"/>
              </a:rPr>
              <a:t>Monthly reporting format - 27032015.docx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55987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9195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96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Use of Data for Action</vt:lpstr>
      <vt:lpstr>Use of Data for Action</vt:lpstr>
      <vt:lpstr>Illustrative Dashboard Indicators</vt:lpstr>
      <vt:lpstr>Improving Data Recording Related to Childbirth</vt:lpstr>
      <vt:lpstr>Suggested Template for Birthing Register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for Action</dc:title>
  <dc:creator>Vikas Yadav</dc:creator>
  <cp:lastModifiedBy>Jhpiego</cp:lastModifiedBy>
  <cp:revision>5</cp:revision>
  <dcterms:created xsi:type="dcterms:W3CDTF">2006-08-16T00:00:00Z</dcterms:created>
  <dcterms:modified xsi:type="dcterms:W3CDTF">2017-07-04T03:36:19Z</dcterms:modified>
</cp:coreProperties>
</file>